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7" r:id="rId3"/>
    <p:sldId id="258" r:id="rId4"/>
    <p:sldId id="259" r:id="rId5"/>
    <p:sldId id="270" r:id="rId6"/>
    <p:sldId id="268" r:id="rId7"/>
    <p:sldId id="269" r:id="rId8"/>
    <p:sldId id="271" r:id="rId9"/>
    <p:sldId id="260" r:id="rId10"/>
    <p:sldId id="261" r:id="rId11"/>
    <p:sldId id="262" r:id="rId12"/>
    <p:sldId id="264" r:id="rId13"/>
    <p:sldId id="265" r:id="rId14"/>
    <p:sldId id="266" r:id="rId1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88952" cy="13830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18589" y="361899"/>
            <a:ext cx="6499225" cy="5565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3523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962400" y="2362200"/>
            <a:ext cx="8062595" cy="273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144780" algn="ctr">
              <a:lnSpc>
                <a:spcPts val="5475"/>
              </a:lnSpc>
              <a:spcBef>
                <a:spcPts val="90"/>
              </a:spcBef>
            </a:pPr>
            <a:r>
              <a:rPr sz="4800" b="1" spc="65" dirty="0">
                <a:solidFill>
                  <a:srgbClr val="584682"/>
                </a:solidFill>
                <a:latin typeface="Times New Roman"/>
                <a:cs typeface="Times New Roman"/>
              </a:rPr>
              <a:t>П</a:t>
            </a:r>
            <a:r>
              <a:rPr sz="4800" b="1" spc="-545" dirty="0">
                <a:solidFill>
                  <a:srgbClr val="584682"/>
                </a:solidFill>
                <a:latin typeface="Times New Roman"/>
                <a:cs typeface="Times New Roman"/>
              </a:rPr>
              <a:t>Р</a:t>
            </a:r>
            <a:r>
              <a:rPr sz="4800" b="1" spc="80" dirty="0">
                <a:solidFill>
                  <a:srgbClr val="584682"/>
                </a:solidFill>
                <a:latin typeface="Times New Roman"/>
                <a:cs typeface="Times New Roman"/>
              </a:rPr>
              <a:t>АВИ</a:t>
            </a:r>
            <a:r>
              <a:rPr sz="4800" b="1" spc="65" dirty="0">
                <a:solidFill>
                  <a:srgbClr val="584682"/>
                </a:solidFill>
                <a:latin typeface="Times New Roman"/>
                <a:cs typeface="Times New Roman"/>
              </a:rPr>
              <a:t>Л</a:t>
            </a:r>
            <a:r>
              <a:rPr sz="4800" b="1" spc="90" dirty="0">
                <a:solidFill>
                  <a:srgbClr val="584682"/>
                </a:solidFill>
                <a:latin typeface="Times New Roman"/>
                <a:cs typeface="Times New Roman"/>
              </a:rPr>
              <a:t>А</a:t>
            </a:r>
            <a:endParaRPr sz="48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ts val="5190"/>
              </a:lnSpc>
              <a:spcBef>
                <a:spcPts val="360"/>
              </a:spcBef>
            </a:pPr>
            <a:r>
              <a:rPr sz="4800" b="1" spc="-10" dirty="0">
                <a:solidFill>
                  <a:srgbClr val="584682"/>
                </a:solidFill>
                <a:latin typeface="Times New Roman"/>
                <a:cs typeface="Times New Roman"/>
              </a:rPr>
              <a:t>ПРОВЕДЕНИЯ</a:t>
            </a:r>
            <a:r>
              <a:rPr sz="4800" b="1" spc="-240" dirty="0">
                <a:solidFill>
                  <a:srgbClr val="584682"/>
                </a:solidFill>
                <a:latin typeface="Times New Roman"/>
                <a:cs typeface="Times New Roman"/>
              </a:rPr>
              <a:t> </a:t>
            </a:r>
            <a:r>
              <a:rPr sz="4800" b="1" spc="-10" dirty="0">
                <a:solidFill>
                  <a:srgbClr val="584682"/>
                </a:solidFill>
                <a:latin typeface="Times New Roman"/>
                <a:cs typeface="Times New Roman"/>
              </a:rPr>
              <a:t>ИТОГОВОЙ АТТЕСТАЦИИ</a:t>
            </a:r>
            <a:endParaRPr sz="4800" dirty="0">
              <a:latin typeface="Times New Roman"/>
              <a:cs typeface="Times New Roman"/>
            </a:endParaRPr>
          </a:p>
          <a:p>
            <a:pPr marR="150495" algn="ctr">
              <a:lnSpc>
                <a:spcPts val="5105"/>
              </a:lnSpc>
            </a:pPr>
            <a:r>
              <a:rPr sz="4800" b="1" spc="-20" dirty="0" smtClean="0">
                <a:solidFill>
                  <a:srgbClr val="584682"/>
                </a:solidFill>
                <a:latin typeface="Times New Roman"/>
                <a:cs typeface="Times New Roman"/>
              </a:rPr>
              <a:t>202</a:t>
            </a:r>
            <a:r>
              <a:rPr lang="ru-RU" sz="4800" b="1" spc="-20" dirty="0" smtClean="0">
                <a:solidFill>
                  <a:srgbClr val="584682"/>
                </a:solidFill>
                <a:latin typeface="Times New Roman"/>
                <a:cs typeface="Times New Roman"/>
              </a:rPr>
              <a:t>5</a:t>
            </a:r>
            <a:r>
              <a:rPr sz="4800" b="1" spc="-20" dirty="0" smtClean="0">
                <a:solidFill>
                  <a:srgbClr val="584682"/>
                </a:solidFill>
                <a:latin typeface="Times New Roman"/>
                <a:cs typeface="Times New Roman"/>
              </a:rPr>
              <a:t>-</a:t>
            </a:r>
            <a:r>
              <a:rPr sz="4800" b="1" dirty="0" smtClean="0">
                <a:solidFill>
                  <a:srgbClr val="584682"/>
                </a:solidFill>
                <a:latin typeface="Times New Roman"/>
                <a:cs typeface="Times New Roman"/>
              </a:rPr>
              <a:t>202</a:t>
            </a:r>
            <a:r>
              <a:rPr lang="ru-RU" sz="4800" b="1" dirty="0" smtClean="0">
                <a:solidFill>
                  <a:srgbClr val="584682"/>
                </a:solidFill>
                <a:latin typeface="Times New Roman"/>
                <a:cs typeface="Times New Roman"/>
              </a:rPr>
              <a:t>6</a:t>
            </a:r>
            <a:r>
              <a:rPr sz="4800" b="1" spc="-204" dirty="0" smtClean="0">
                <a:solidFill>
                  <a:srgbClr val="584682"/>
                </a:solidFill>
                <a:latin typeface="Times New Roman"/>
                <a:cs typeface="Times New Roman"/>
              </a:rPr>
              <a:t> </a:t>
            </a:r>
            <a:r>
              <a:rPr sz="4800" b="1" dirty="0">
                <a:solidFill>
                  <a:srgbClr val="584682"/>
                </a:solidFill>
                <a:latin typeface="Times New Roman"/>
                <a:cs typeface="Times New Roman"/>
              </a:rPr>
              <a:t>УЧЕБНЫЙ</a:t>
            </a:r>
            <a:r>
              <a:rPr sz="4800" b="1" spc="-105" dirty="0">
                <a:solidFill>
                  <a:srgbClr val="584682"/>
                </a:solidFill>
                <a:latin typeface="Times New Roman"/>
                <a:cs typeface="Times New Roman"/>
              </a:rPr>
              <a:t> </a:t>
            </a:r>
            <a:r>
              <a:rPr sz="4800" b="1" spc="-25" dirty="0">
                <a:solidFill>
                  <a:srgbClr val="584682"/>
                </a:solidFill>
                <a:latin typeface="Times New Roman"/>
                <a:cs typeface="Times New Roman"/>
              </a:rPr>
              <a:t>ГОД</a:t>
            </a:r>
            <a:endParaRPr sz="4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3799" y="2184857"/>
            <a:ext cx="11233785" cy="254159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8890" indent="402590" algn="just">
              <a:lnSpc>
                <a:spcPct val="100099"/>
              </a:lnSpc>
              <a:spcBef>
                <a:spcPts val="114"/>
              </a:spcBef>
            </a:pPr>
            <a:r>
              <a:rPr sz="2000" dirty="0">
                <a:latin typeface="Times New Roman"/>
                <a:cs typeface="Times New Roman"/>
              </a:rPr>
              <a:t>К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досрочной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итоговой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аттестации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выпускников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(10),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11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(12)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классов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допускаются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обучающиеся </a:t>
            </a:r>
            <a:r>
              <a:rPr sz="2000" dirty="0">
                <a:latin typeface="Times New Roman"/>
                <a:cs typeface="Times New Roman"/>
              </a:rPr>
              <a:t>при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предъявлении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подтверждающих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документов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случае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поступления</a:t>
            </a:r>
            <a:r>
              <a:rPr sz="2000" spc="4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границу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или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перевода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места </a:t>
            </a:r>
            <a:r>
              <a:rPr sz="2000" dirty="0">
                <a:latin typeface="Times New Roman"/>
                <a:cs typeface="Times New Roman"/>
              </a:rPr>
              <a:t>жительства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границу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2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проводится</a:t>
            </a:r>
            <a:r>
              <a:rPr sz="2000" spc="2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форме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итоговых</a:t>
            </a:r>
            <a:r>
              <a:rPr sz="2000" spc="2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выпускных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экзаменов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или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государственных </a:t>
            </a:r>
            <a:r>
              <a:rPr sz="2000" dirty="0">
                <a:latin typeface="Times New Roman"/>
                <a:cs typeface="Times New Roman"/>
              </a:rPr>
              <a:t>выпускных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экзаменов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месяца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окончания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учебного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года.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12700" marR="5080" indent="320040" algn="just">
              <a:lnSpc>
                <a:spcPct val="99400"/>
              </a:lnSpc>
            </a:pPr>
            <a:r>
              <a:rPr sz="1600" dirty="0">
                <a:latin typeface="Times New Roman"/>
                <a:cs typeface="Times New Roman"/>
              </a:rPr>
              <a:t>Досрочная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итоговая</a:t>
            </a:r>
            <a:r>
              <a:rPr sz="1600" spc="1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аттестация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выпускников</a:t>
            </a:r>
            <a:r>
              <a:rPr sz="1600" spc="2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9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(10)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и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11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(12)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классов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проводится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организациями </a:t>
            </a:r>
            <a:r>
              <a:rPr sz="1600" dirty="0">
                <a:latin typeface="Times New Roman"/>
                <a:cs typeface="Times New Roman"/>
              </a:rPr>
              <a:t>образования.</a:t>
            </a:r>
            <a:r>
              <a:rPr sz="1600" spc="3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</a:t>
            </a:r>
            <a:r>
              <a:rPr sz="1600" spc="3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случае</a:t>
            </a:r>
            <a:r>
              <a:rPr sz="1600" spc="3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сдачи</a:t>
            </a:r>
            <a:r>
              <a:rPr sz="1600" spc="4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досрочной</a:t>
            </a:r>
            <a:r>
              <a:rPr sz="1600" spc="3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аттестации</a:t>
            </a:r>
            <a:r>
              <a:rPr sz="1600" spc="3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претендентом</a:t>
            </a:r>
            <a:r>
              <a:rPr sz="1600" spc="3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на</a:t>
            </a:r>
            <a:r>
              <a:rPr sz="1600" spc="3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получение</a:t>
            </a:r>
            <a:r>
              <a:rPr sz="1600" spc="3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аттестата</a:t>
            </a:r>
            <a:r>
              <a:rPr sz="1600" spc="37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"Алтын </a:t>
            </a:r>
            <a:r>
              <a:rPr sz="1600" dirty="0">
                <a:latin typeface="Times New Roman"/>
                <a:cs typeface="Times New Roman"/>
              </a:rPr>
              <a:t>белгі"</a:t>
            </a:r>
            <a:r>
              <a:rPr sz="1600" spc="3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об</a:t>
            </a:r>
            <a:r>
              <a:rPr sz="1600" spc="2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общем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среднем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образовании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на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оценку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"5"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организации</a:t>
            </a:r>
            <a:r>
              <a:rPr sz="1600" spc="2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образования</a:t>
            </a:r>
            <a:r>
              <a:rPr sz="1600" spc="3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выдают</a:t>
            </a:r>
            <a:r>
              <a:rPr sz="1600" spc="2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аттестат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об </a:t>
            </a:r>
            <a:r>
              <a:rPr sz="1600" dirty="0">
                <a:latin typeface="Times New Roman"/>
                <a:cs typeface="Times New Roman"/>
              </a:rPr>
              <a:t>общем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среднем</a:t>
            </a:r>
            <a:r>
              <a:rPr sz="1600" spc="1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образовании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отличием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по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форме,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утвержденной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приказом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№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39.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Экзаменационные </a:t>
            </a:r>
            <a:r>
              <a:rPr sz="1600" dirty="0">
                <a:latin typeface="Times New Roman"/>
                <a:cs typeface="Times New Roman"/>
              </a:rPr>
              <a:t>материалы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для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досрочной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итоговой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аттестации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разрабатываются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управлениями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образования</a:t>
            </a:r>
            <a:r>
              <a:rPr sz="1600" spc="-10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1447800"/>
            <a:ext cx="10960100" cy="4578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811530" indent="-341630" algn="just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Обучающиеся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9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(10)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11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(12)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классов,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получившие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неудовлетворительную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оценку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одному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или 	</a:t>
            </a:r>
            <a:r>
              <a:rPr sz="1800" dirty="0">
                <a:latin typeface="Times New Roman"/>
                <a:cs typeface="Times New Roman"/>
              </a:rPr>
              <a:t>двум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предметам,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допускаются</a:t>
            </a:r>
            <a:r>
              <a:rPr sz="1800" spc="3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повторной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итоговой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аттестации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школе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форме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экзамена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по 	</a:t>
            </a:r>
            <a:r>
              <a:rPr sz="1800" spc="-10" dirty="0">
                <a:latin typeface="Times New Roman"/>
                <a:cs typeface="Times New Roman"/>
              </a:rPr>
              <a:t>соответствующим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учебным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предметам;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AutoNum type="arabicParenR"/>
            </a:pPr>
            <a:endParaRPr sz="1800" dirty="0">
              <a:latin typeface="Times New Roman"/>
              <a:cs typeface="Times New Roman"/>
            </a:endParaRPr>
          </a:p>
          <a:p>
            <a:pPr marL="12700" marR="810895" indent="341630" algn="just">
              <a:lnSpc>
                <a:spcPct val="100899"/>
              </a:lnSpc>
              <a:buAutoNum type="arabicParenR"/>
              <a:tabLst>
                <a:tab pos="354330" algn="l"/>
              </a:tabLst>
            </a:pPr>
            <a:r>
              <a:rPr sz="1800" dirty="0">
                <a:latin typeface="Times New Roman"/>
                <a:cs typeface="Times New Roman"/>
              </a:rPr>
              <a:t>Экзаменационные</a:t>
            </a:r>
            <a:r>
              <a:rPr sz="1800" spc="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материалы</a:t>
            </a:r>
            <a:r>
              <a:rPr sz="1800" spc="11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повторной</a:t>
            </a:r>
            <a:r>
              <a:rPr sz="1800" spc="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итоговой</a:t>
            </a:r>
            <a:r>
              <a:rPr sz="1800" spc="1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аттестации</a:t>
            </a:r>
            <a:r>
              <a:rPr sz="1800" spc="10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разрабатываются</a:t>
            </a:r>
            <a:r>
              <a:rPr sz="1800" spc="114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управлениями </a:t>
            </a:r>
            <a:r>
              <a:rPr sz="1800" dirty="0">
                <a:latin typeface="Times New Roman"/>
                <a:cs typeface="Times New Roman"/>
              </a:rPr>
              <a:t>образования.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Обучающимся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9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(10)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классов,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прошедшим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повторную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итоговую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аттестацию,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выдается </a:t>
            </a:r>
            <a:r>
              <a:rPr sz="1800" dirty="0">
                <a:latin typeface="Times New Roman"/>
                <a:cs typeface="Times New Roman"/>
              </a:rPr>
              <a:t>аттестат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основном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среднем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образовании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форме,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утвержденной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приказом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№39.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Обучающиеся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9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(10)</a:t>
            </a:r>
            <a:r>
              <a:rPr sz="1800" spc="1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классов,</a:t>
            </a:r>
            <a:r>
              <a:rPr sz="1800" spc="2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получившие</a:t>
            </a:r>
            <a:r>
              <a:rPr sz="1800" spc="17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неудовлетворительную</a:t>
            </a:r>
            <a:r>
              <a:rPr sz="1800" spc="20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оценку</a:t>
            </a:r>
            <a:r>
              <a:rPr sz="1800" spc="17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при</a:t>
            </a:r>
            <a:r>
              <a:rPr sz="1800" spc="20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повторной</a:t>
            </a:r>
            <a:r>
              <a:rPr sz="1800" spc="19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итоговой</a:t>
            </a:r>
            <a:r>
              <a:rPr sz="1800" spc="195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аттестации,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остаются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повторный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учебный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год.</a:t>
            </a:r>
            <a:endParaRPr sz="18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2050"/>
              </a:spcBef>
            </a:pPr>
            <a:r>
              <a:rPr sz="1400" spc="-10" dirty="0">
                <a:latin typeface="Times New Roman"/>
                <a:cs typeface="Times New Roman"/>
              </a:rPr>
              <a:t>Обучающимся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11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(12)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классов,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прошедшим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повторную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итоговую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аттестацию,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выдается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аттестат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об</a:t>
            </a:r>
            <a:endParaRPr sz="14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общем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среднем </a:t>
            </a:r>
            <a:r>
              <a:rPr sz="1400" spc="-10" dirty="0">
                <a:latin typeface="Times New Roman"/>
                <a:cs typeface="Times New Roman"/>
              </a:rPr>
              <a:t>образовании</a:t>
            </a:r>
            <a:r>
              <a:rPr sz="1400" spc="-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форме,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утвержденной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приказом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№39.</a:t>
            </a: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70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31496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Обучающиеся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9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(10)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классов,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получившие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оценку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"2"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трем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более предметам,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итоговой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аттестации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не</a:t>
            </a:r>
            <a:endParaRPr sz="1800" dirty="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Times New Roman"/>
                <a:cs typeface="Times New Roman"/>
              </a:rPr>
              <a:t>допускаются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оставляются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повторный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учебный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год.</a:t>
            </a:r>
            <a:endParaRPr sz="1800" dirty="0">
              <a:latin typeface="Times New Roman"/>
              <a:cs typeface="Times New Roman"/>
            </a:endParaRPr>
          </a:p>
          <a:p>
            <a:pPr marL="314960">
              <a:lnSpc>
                <a:spcPct val="100000"/>
              </a:lnSpc>
            </a:pPr>
            <a:r>
              <a:rPr sz="1400" spc="-10" dirty="0">
                <a:latin typeface="Times New Roman"/>
                <a:cs typeface="Times New Roman"/>
              </a:rPr>
              <a:t>Обучающиеся </a:t>
            </a:r>
            <a:r>
              <a:rPr sz="1400" dirty="0">
                <a:latin typeface="Times New Roman"/>
                <a:cs typeface="Times New Roman"/>
              </a:rPr>
              <a:t>11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(12)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классов,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получившие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оценку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"2"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трем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более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предметам,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итоговой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аттестации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не</a:t>
            </a:r>
            <a:endParaRPr sz="1400" dirty="0">
              <a:latin typeface="Times New Roman"/>
              <a:cs typeface="Times New Roman"/>
            </a:endParaRPr>
          </a:p>
          <a:p>
            <a:pPr marL="81915">
              <a:lnSpc>
                <a:spcPct val="100000"/>
              </a:lnSpc>
            </a:pPr>
            <a:r>
              <a:rPr sz="1400" spc="-10" dirty="0">
                <a:latin typeface="Times New Roman"/>
                <a:cs typeface="Times New Roman"/>
              </a:rPr>
              <a:t>допускаются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получают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справку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форме,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утвержденной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приказом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№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39.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9462" y="1498219"/>
            <a:ext cx="10543540" cy="436363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0" marR="5715" indent="191770" algn="just">
              <a:lnSpc>
                <a:spcPct val="100899"/>
              </a:lnSpc>
              <a:spcBef>
                <a:spcPts val="80"/>
              </a:spcBef>
            </a:pPr>
            <a:r>
              <a:rPr sz="2400" dirty="0">
                <a:latin typeface="Times New Roman"/>
                <a:cs typeface="Times New Roman"/>
              </a:rPr>
              <a:t>Обучающимся</a:t>
            </a:r>
            <a:r>
              <a:rPr sz="2400" spc="3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9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(10)</a:t>
            </a:r>
            <a:r>
              <a:rPr sz="2400" spc="3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классов</a:t>
            </a:r>
            <a:r>
              <a:rPr sz="2400" spc="3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годовыми</a:t>
            </a:r>
            <a:r>
              <a:rPr sz="2400" spc="3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3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итоговыми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оценками</a:t>
            </a:r>
            <a:r>
              <a:rPr sz="2400" spc="3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"5"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всем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предметам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3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период </a:t>
            </a:r>
            <a:r>
              <a:rPr sz="2400" dirty="0">
                <a:latin typeface="Times New Roman"/>
                <a:cs typeface="Times New Roman"/>
              </a:rPr>
              <a:t>обучения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9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(10)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классах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выдается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аттестат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отличием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об основном</a:t>
            </a:r>
            <a:r>
              <a:rPr sz="2400" spc="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среднем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образовании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форме, </a:t>
            </a:r>
            <a:r>
              <a:rPr sz="2400" dirty="0">
                <a:latin typeface="Times New Roman"/>
                <a:cs typeface="Times New Roman"/>
              </a:rPr>
              <a:t>утвержденной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приказом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№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39.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400" dirty="0">
              <a:latin typeface="Times New Roman"/>
              <a:cs typeface="Times New Roman"/>
            </a:endParaRPr>
          </a:p>
          <a:p>
            <a:pPr marL="69215" marR="62865" indent="255904" algn="just">
              <a:lnSpc>
                <a:spcPct val="100600"/>
              </a:lnSpc>
            </a:pPr>
            <a:r>
              <a:rPr sz="1400" dirty="0">
                <a:latin typeface="Times New Roman"/>
                <a:cs typeface="Times New Roman"/>
              </a:rPr>
              <a:t>Обучающимся 11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(12)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классов,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имеющим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"5"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предметам,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включаемым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приложение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аттестату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об </a:t>
            </a:r>
            <a:r>
              <a:rPr sz="1400" dirty="0">
                <a:latin typeface="Times New Roman"/>
                <a:cs typeface="Times New Roman"/>
              </a:rPr>
              <a:t>общем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среднем</a:t>
            </a:r>
            <a:r>
              <a:rPr sz="1400" spc="3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образовании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имеющим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годовые,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итоговые</a:t>
            </a:r>
            <a:r>
              <a:rPr sz="1400" spc="2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оценки</a:t>
            </a:r>
            <a:r>
              <a:rPr sz="1400" spc="3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"5"</a:t>
            </a:r>
            <a:r>
              <a:rPr sz="1400" spc="3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всем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предметам</a:t>
            </a:r>
            <a:r>
              <a:rPr sz="1400" spc="3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период </a:t>
            </a:r>
            <a:r>
              <a:rPr sz="1400" dirty="0">
                <a:latin typeface="Times New Roman"/>
                <a:cs typeface="Times New Roman"/>
              </a:rPr>
              <a:t>обучения</a:t>
            </a:r>
            <a:r>
              <a:rPr sz="1400" spc="2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(11)</a:t>
            </a:r>
            <a:r>
              <a:rPr sz="1400" spc="2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-</a:t>
            </a:r>
            <a:r>
              <a:rPr sz="1400" spc="1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11</a:t>
            </a:r>
            <a:r>
              <a:rPr sz="1400" spc="2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(12)</a:t>
            </a:r>
            <a:r>
              <a:rPr sz="1400" spc="2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классах,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выдается</a:t>
            </a:r>
            <a:r>
              <a:rPr sz="1400" spc="2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аттестат</a:t>
            </a:r>
            <a:r>
              <a:rPr sz="1400" spc="2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отличием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</a:t>
            </a:r>
            <a:r>
              <a:rPr sz="1400" spc="1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общем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среднем</a:t>
            </a:r>
            <a:r>
              <a:rPr sz="1400" spc="2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образовании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по </a:t>
            </a:r>
            <a:r>
              <a:rPr sz="1400" dirty="0">
                <a:latin typeface="Times New Roman"/>
                <a:cs typeface="Times New Roman"/>
              </a:rPr>
              <a:t>форме,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утвержденной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приказом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№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39.</a:t>
            </a: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400" dirty="0">
              <a:latin typeface="Times New Roman"/>
              <a:cs typeface="Times New Roman"/>
            </a:endParaRPr>
          </a:p>
          <a:p>
            <a:pPr marL="12700" marR="5080" indent="287655" algn="just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Обучающимся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11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(12)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классов,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имеющим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годовые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итоговые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оценки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"5"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всем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предметам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период </a:t>
            </a:r>
            <a:r>
              <a:rPr sz="1400" dirty="0">
                <a:latin typeface="Times New Roman"/>
                <a:cs typeface="Times New Roman"/>
              </a:rPr>
              <a:t>обучения</a:t>
            </a:r>
            <a:r>
              <a:rPr sz="1400" spc="3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5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(6)</a:t>
            </a:r>
            <a:r>
              <a:rPr sz="1400" spc="3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11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(12)</a:t>
            </a:r>
            <a:r>
              <a:rPr sz="1400" spc="3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классах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3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соответствии</a:t>
            </a:r>
            <a:r>
              <a:rPr sz="1400" spc="3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2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образовательными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программами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основного,</a:t>
            </a:r>
            <a:r>
              <a:rPr sz="1400" spc="3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общего </a:t>
            </a:r>
            <a:r>
              <a:rPr sz="1400" dirty="0">
                <a:latin typeface="Times New Roman"/>
                <a:cs typeface="Times New Roman"/>
              </a:rPr>
              <a:t>среднего</a:t>
            </a:r>
            <a:r>
              <a:rPr sz="1400" spc="2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образования</a:t>
            </a:r>
            <a:r>
              <a:rPr sz="1400" spc="2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автономной</a:t>
            </a:r>
            <a:r>
              <a:rPr sz="1400" spc="2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организации</a:t>
            </a:r>
            <a:r>
              <a:rPr sz="1400" spc="2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образования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"Назарбаев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Интеллектуальные</a:t>
            </a:r>
            <a:r>
              <a:rPr sz="1400" spc="28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школы" </a:t>
            </a:r>
            <a:r>
              <a:rPr sz="1400" dirty="0">
                <a:latin typeface="Times New Roman"/>
                <a:cs typeface="Times New Roman"/>
              </a:rPr>
              <a:t>(далее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-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АОО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"НИШ"),</a:t>
            </a:r>
            <a:r>
              <a:rPr sz="1400" spc="20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получившие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аттестат</a:t>
            </a:r>
            <a:r>
              <a:rPr sz="1400" spc="1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отличием</a:t>
            </a:r>
            <a:r>
              <a:rPr sz="1400" spc="1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основном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среднем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образовании,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(11)-11</a:t>
            </a:r>
            <a:endParaRPr sz="1400" dirty="0">
              <a:latin typeface="Times New Roman"/>
              <a:cs typeface="Times New Roman"/>
            </a:endParaRPr>
          </a:p>
          <a:p>
            <a:pPr marL="12700" marR="9525" algn="just">
              <a:lnSpc>
                <a:spcPct val="1000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(12)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классах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четвертными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оценками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"5"по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всем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предметам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период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обучения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прошедшими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итоговую </a:t>
            </a:r>
            <a:r>
              <a:rPr sz="1400" dirty="0">
                <a:latin typeface="Times New Roman"/>
                <a:cs typeface="Times New Roman"/>
              </a:rPr>
              <a:t>аттестацию</a:t>
            </a:r>
            <a:r>
              <a:rPr sz="1400" spc="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4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окончании</a:t>
            </a:r>
            <a:r>
              <a:rPr sz="1400" spc="4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общего</a:t>
            </a:r>
            <a:r>
              <a:rPr sz="1400" spc="3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среднего</a:t>
            </a:r>
            <a:r>
              <a:rPr sz="1400" spc="48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образования</a:t>
            </a:r>
            <a:r>
              <a:rPr sz="1400" spc="4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4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оценку</a:t>
            </a:r>
            <a:r>
              <a:rPr sz="1400" spc="4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"5",</a:t>
            </a:r>
            <a:r>
              <a:rPr sz="1400" spc="3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выдается</a:t>
            </a:r>
            <a:r>
              <a:rPr sz="1400" spc="3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аттестат</a:t>
            </a:r>
            <a:r>
              <a:rPr sz="1400" spc="4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</a:t>
            </a:r>
            <a:r>
              <a:rPr sz="1400" spc="459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общем </a:t>
            </a:r>
            <a:r>
              <a:rPr sz="1400" dirty="0">
                <a:latin typeface="Times New Roman"/>
                <a:cs typeface="Times New Roman"/>
              </a:rPr>
              <a:t>среднем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образовании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"Алтын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белгі", </a:t>
            </a:r>
            <a:r>
              <a:rPr sz="1400" spc="-10" dirty="0">
                <a:latin typeface="Times New Roman"/>
                <a:cs typeface="Times New Roman"/>
              </a:rPr>
              <a:t>согласно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форме,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утвержденной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приказом</a:t>
            </a:r>
            <a:r>
              <a:rPr sz="1400" spc="-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№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39.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8909" y="1731721"/>
            <a:ext cx="11236325" cy="4438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indent="640080" algn="just">
              <a:lnSpc>
                <a:spcPct val="99800"/>
              </a:lnSpc>
              <a:spcBef>
                <a:spcPts val="120"/>
              </a:spcBef>
            </a:pPr>
            <a:r>
              <a:rPr sz="2000" dirty="0">
                <a:latin typeface="Times New Roman"/>
                <a:cs typeface="Times New Roman"/>
              </a:rPr>
              <a:t>Обучающиеся</a:t>
            </a:r>
            <a:r>
              <a:rPr sz="2000" spc="3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9</a:t>
            </a:r>
            <a:r>
              <a:rPr sz="2000" spc="4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(10)</a:t>
            </a:r>
            <a:r>
              <a:rPr sz="2000" spc="3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11</a:t>
            </a:r>
            <a:r>
              <a:rPr sz="2000" spc="2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(12)</a:t>
            </a:r>
            <a:r>
              <a:rPr sz="2000" spc="5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классов</a:t>
            </a:r>
            <a:r>
              <a:rPr sz="2000" spc="3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освобождаются</a:t>
            </a:r>
            <a:r>
              <a:rPr sz="2000" spc="3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от</a:t>
            </a:r>
            <a:r>
              <a:rPr sz="2000" spc="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итоговой</a:t>
            </a:r>
            <a:r>
              <a:rPr sz="2000" spc="2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аттестации</a:t>
            </a:r>
            <a:r>
              <a:rPr sz="2000" spc="50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приказами </a:t>
            </a:r>
            <a:r>
              <a:rPr sz="2000" dirty="0">
                <a:latin typeface="Times New Roman"/>
                <a:cs typeface="Times New Roman"/>
              </a:rPr>
              <a:t>руководителей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управлений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образования,</a:t>
            </a:r>
            <a:r>
              <a:rPr sz="2000" spc="3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обучающиеся</a:t>
            </a:r>
            <a:r>
              <a:rPr sz="2000" spc="3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республиканских</a:t>
            </a:r>
            <a:r>
              <a:rPr sz="2000" spc="3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школ</a:t>
            </a:r>
            <a:r>
              <a:rPr sz="2000" spc="3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приказом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Министра </a:t>
            </a:r>
            <a:r>
              <a:rPr sz="2000" dirty="0">
                <a:latin typeface="Times New Roman"/>
                <a:cs typeface="Times New Roman"/>
              </a:rPr>
              <a:t>образования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Республики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Казахстан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следующих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случаях:</a:t>
            </a:r>
            <a:endParaRPr sz="2000" dirty="0">
              <a:latin typeface="Times New Roman"/>
              <a:cs typeface="Times New Roman"/>
            </a:endParaRPr>
          </a:p>
          <a:p>
            <a:pPr marL="469265" indent="-456565" algn="just">
              <a:lnSpc>
                <a:spcPts val="2390"/>
              </a:lnSpc>
              <a:spcBef>
                <a:spcPts val="15"/>
              </a:spcBef>
              <a:buAutoNum type="arabicParenR"/>
              <a:tabLst>
                <a:tab pos="469265" algn="l"/>
              </a:tabLst>
            </a:pP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состоянию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здоровья;</a:t>
            </a:r>
            <a:endParaRPr sz="2000" dirty="0">
              <a:latin typeface="Times New Roman"/>
              <a:cs typeface="Times New Roman"/>
            </a:endParaRPr>
          </a:p>
          <a:p>
            <a:pPr marL="469265" indent="-456565" algn="just">
              <a:lnSpc>
                <a:spcPts val="2390"/>
              </a:lnSpc>
              <a:buAutoNum type="arabicParenR"/>
              <a:tabLst>
                <a:tab pos="469265" algn="l"/>
              </a:tabLst>
            </a:pPr>
            <a:r>
              <a:rPr sz="2000" dirty="0">
                <a:latin typeface="Times New Roman"/>
                <a:cs typeface="Times New Roman"/>
              </a:rPr>
              <a:t>лица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 инвалидностью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первой и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второй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групп,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том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числе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лица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инвалидностью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детства,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дети-</a:t>
            </a:r>
            <a:endParaRPr sz="2000" dirty="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15"/>
              </a:spcBef>
            </a:pPr>
            <a:r>
              <a:rPr sz="2000" spc="-10" dirty="0">
                <a:latin typeface="Times New Roman"/>
                <a:cs typeface="Times New Roman"/>
              </a:rPr>
              <a:t>инвалиды;</a:t>
            </a:r>
            <a:endParaRPr sz="2000" dirty="0">
              <a:latin typeface="Times New Roman"/>
              <a:cs typeface="Times New Roman"/>
            </a:endParaRPr>
          </a:p>
          <a:p>
            <a:pPr marL="469900" marR="5080" indent="-457834">
              <a:lnSpc>
                <a:spcPts val="2380"/>
              </a:lnSpc>
              <a:spcBef>
                <a:spcPts val="105"/>
              </a:spcBef>
              <a:buAutoNum type="arabicParenR" startAt="3"/>
              <a:tabLst>
                <a:tab pos="469900" algn="l"/>
              </a:tabLst>
            </a:pPr>
            <a:r>
              <a:rPr sz="2000" dirty="0">
                <a:latin typeface="Times New Roman"/>
                <a:cs typeface="Times New Roman"/>
              </a:rPr>
              <a:t>участники</a:t>
            </a:r>
            <a:r>
              <a:rPr sz="2000" spc="2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летних</a:t>
            </a:r>
            <a:r>
              <a:rPr sz="2000" spc="2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учебно-</a:t>
            </a:r>
            <a:r>
              <a:rPr sz="2000" dirty="0">
                <a:latin typeface="Times New Roman"/>
                <a:cs typeface="Times New Roman"/>
              </a:rPr>
              <a:t>тренировочных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сборов,</a:t>
            </a:r>
            <a:r>
              <a:rPr sz="2000" spc="2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являющиеся</a:t>
            </a:r>
            <a:r>
              <a:rPr sz="2000" spc="2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кандидатами</a:t>
            </a:r>
            <a:r>
              <a:rPr sz="2000" spc="2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сборную</a:t>
            </a:r>
            <a:r>
              <a:rPr sz="2000" spc="2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команду Республики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Казахстан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для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участия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международных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олимпиадах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(соревнованиях);</a:t>
            </a:r>
            <a:endParaRPr sz="2000" dirty="0">
              <a:latin typeface="Times New Roman"/>
              <a:cs typeface="Times New Roman"/>
            </a:endParaRPr>
          </a:p>
          <a:p>
            <a:pPr marL="469900" indent="-457200">
              <a:lnSpc>
                <a:spcPts val="2335"/>
              </a:lnSpc>
              <a:buAutoNum type="arabicParenR" startAt="3"/>
              <a:tabLst>
                <a:tab pos="469900" algn="l"/>
              </a:tabLst>
            </a:pPr>
            <a:r>
              <a:rPr sz="2000" dirty="0">
                <a:latin typeface="Times New Roman"/>
                <a:cs typeface="Times New Roman"/>
              </a:rPr>
              <a:t>смерть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близких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родственников.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221615" marR="133350" indent="511809" algn="just">
              <a:lnSpc>
                <a:spcPct val="100099"/>
              </a:lnSpc>
            </a:pPr>
            <a:r>
              <a:rPr sz="2000" dirty="0">
                <a:latin typeface="Times New Roman"/>
                <a:cs typeface="Times New Roman"/>
              </a:rPr>
              <a:t>Вопрос</a:t>
            </a:r>
            <a:r>
              <a:rPr sz="2000" spc="32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31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необходимости</a:t>
            </a:r>
            <a:r>
              <a:rPr sz="2000" spc="33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проведения</a:t>
            </a:r>
            <a:r>
              <a:rPr sz="2000" spc="33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итоговой</a:t>
            </a:r>
            <a:r>
              <a:rPr sz="2000" spc="31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аттестации</a:t>
            </a:r>
            <a:r>
              <a:rPr sz="2000" spc="31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обучающихся</a:t>
            </a:r>
            <a:r>
              <a:rPr sz="2000" spc="33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330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особыми образовательными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потребностями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обучающихся,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которые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обучаются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индивидуальной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учебной </a:t>
            </a:r>
            <a:r>
              <a:rPr sz="2000" dirty="0">
                <a:latin typeface="Times New Roman"/>
                <a:cs typeface="Times New Roman"/>
              </a:rPr>
              <a:t>программе,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решается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педагогическим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советом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соответствии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индивидуальными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особенностями обучающихся.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930" y="1767078"/>
            <a:ext cx="10351135" cy="3868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Приказы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освобождении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обучающихся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от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итоговой</a:t>
            </a:r>
            <a:r>
              <a:rPr sz="1800" spc="-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аттестации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издаются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основании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следующих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документов:</a:t>
            </a:r>
            <a:endParaRPr sz="1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arenR"/>
              <a:tabLst>
                <a:tab pos="355600" algn="l"/>
              </a:tabLst>
            </a:pPr>
            <a:r>
              <a:rPr sz="1800" spc="-10" dirty="0">
                <a:latin typeface="Times New Roman"/>
                <a:cs typeface="Times New Roman"/>
              </a:rPr>
              <a:t>заключение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врачебно-</a:t>
            </a:r>
            <a:r>
              <a:rPr sz="1800" spc="-30" dirty="0">
                <a:latin typeface="Times New Roman"/>
                <a:cs typeface="Times New Roman"/>
              </a:rPr>
              <a:t>консультативной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комиссии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согласно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форме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№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026/у;</a:t>
            </a:r>
            <a:endParaRPr sz="1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arenR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выписка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из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решения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педагогического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совета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школы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ходатайство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школы;</a:t>
            </a:r>
            <a:endParaRPr sz="1800" dirty="0">
              <a:latin typeface="Times New Roman"/>
              <a:cs typeface="Times New Roman"/>
            </a:endParaRPr>
          </a:p>
          <a:p>
            <a:pPr marL="355600" marR="188595" indent="-343535">
              <a:lnSpc>
                <a:spcPct val="100000"/>
              </a:lnSpc>
              <a:buAutoNum type="arabicParenR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оригинал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копия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табелей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успеваемости </a:t>
            </a:r>
            <a:r>
              <a:rPr sz="1800" spc="-20" dirty="0">
                <a:latin typeface="Times New Roman"/>
                <a:cs typeface="Times New Roman"/>
              </a:rPr>
              <a:t>обучающихся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согласно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форме,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утвержденной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приказом </a:t>
            </a:r>
            <a:r>
              <a:rPr sz="1800" dirty="0">
                <a:latin typeface="Times New Roman"/>
                <a:cs typeface="Times New Roman"/>
              </a:rPr>
              <a:t>министра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образования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10" dirty="0">
                <a:latin typeface="Times New Roman"/>
                <a:cs typeface="Times New Roman"/>
              </a:rPr>
              <a:t> науки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Республики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Казахстан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от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6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апреля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2020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года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№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130"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Об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утверждении </a:t>
            </a:r>
            <a:r>
              <a:rPr sz="1800" dirty="0">
                <a:latin typeface="Times New Roman"/>
                <a:cs typeface="Times New Roman"/>
              </a:rPr>
              <a:t>перечня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форм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документов,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обязательных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ведения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педагогами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организаций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среднего,</a:t>
            </a:r>
            <a:endParaRPr sz="1800" dirty="0">
              <a:latin typeface="Times New Roman"/>
              <a:cs typeface="Times New Roman"/>
            </a:endParaRPr>
          </a:p>
          <a:p>
            <a:pPr marL="355600" marR="13716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Times New Roman"/>
                <a:cs typeface="Times New Roman"/>
              </a:rPr>
              <a:t>технического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профессионального,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послесреднего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образования".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Оригиналы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табелей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возвращаются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администрацию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школы </a:t>
            </a:r>
            <a:r>
              <a:rPr sz="1800" dirty="0">
                <a:latin typeface="Times New Roman"/>
                <a:cs typeface="Times New Roman"/>
              </a:rPr>
              <a:t>после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проверки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соответствия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их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копии.</a:t>
            </a:r>
            <a:endParaRPr sz="1800" dirty="0">
              <a:latin typeface="Times New Roman"/>
              <a:cs typeface="Times New Roman"/>
            </a:endParaRPr>
          </a:p>
          <a:p>
            <a:pPr marL="410209" indent="-397510">
              <a:lnSpc>
                <a:spcPts val="2125"/>
              </a:lnSpc>
              <a:buAutoNum type="arabicParenR" startAt="4"/>
              <a:tabLst>
                <a:tab pos="410209" algn="l"/>
              </a:tabLst>
            </a:pPr>
            <a:r>
              <a:rPr sz="1800" dirty="0">
                <a:latin typeface="Times New Roman"/>
                <a:cs typeface="Times New Roman"/>
              </a:rPr>
              <a:t>свидетельство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смерти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близких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родственников</a:t>
            </a:r>
            <a:r>
              <a:rPr sz="1800" spc="-10" dirty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 marL="355600" marR="5080" indent="-55244" algn="just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Указанные</a:t>
            </a:r>
            <a:r>
              <a:rPr sz="1800" spc="6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документы</a:t>
            </a:r>
            <a:r>
              <a:rPr sz="1800" spc="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заверяются</a:t>
            </a:r>
            <a:r>
              <a:rPr sz="1800" spc="7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подписью</a:t>
            </a:r>
            <a:r>
              <a:rPr sz="1800" spc="7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7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печатью</a:t>
            </a:r>
            <a:r>
              <a:rPr sz="1800" spc="7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руководителя</a:t>
            </a:r>
            <a:r>
              <a:rPr sz="1800" spc="6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школы.</a:t>
            </a:r>
            <a:r>
              <a:rPr sz="1800" spc="8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Итоговая</a:t>
            </a:r>
            <a:r>
              <a:rPr sz="1800" spc="70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оценка </a:t>
            </a:r>
            <a:r>
              <a:rPr sz="1800" dirty="0">
                <a:latin typeface="Times New Roman"/>
                <a:cs typeface="Times New Roman"/>
              </a:rPr>
              <a:t>обучающихся,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освобожденных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от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итоговой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аттестации,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выставляется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основании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годовой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оценки текущего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учебного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года.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6757" y="1600580"/>
            <a:ext cx="11158855" cy="327974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indent="320040" algn="just">
              <a:lnSpc>
                <a:spcPct val="100000"/>
              </a:lnSpc>
              <a:spcBef>
                <a:spcPts val="114"/>
              </a:spcBef>
            </a:pPr>
            <a:r>
              <a:rPr sz="2000" dirty="0">
                <a:latin typeface="Times New Roman"/>
                <a:cs typeface="Times New Roman"/>
              </a:rPr>
              <a:t>Экзаменационные</a:t>
            </a:r>
            <a:r>
              <a:rPr sz="2000" spc="4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материалы</a:t>
            </a:r>
            <a:r>
              <a:rPr sz="2000" spc="4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для</a:t>
            </a:r>
            <a:r>
              <a:rPr sz="2000" spc="4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обучающихся</a:t>
            </a:r>
            <a:r>
              <a:rPr sz="2000" spc="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</a:t>
            </a:r>
            <a:r>
              <a:rPr sz="2000" spc="4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(10)</a:t>
            </a:r>
            <a:r>
              <a:rPr sz="2000" spc="4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классов</a:t>
            </a:r>
            <a:r>
              <a:rPr sz="2000" spc="4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(схема</a:t>
            </a:r>
            <a:r>
              <a:rPr sz="2000" spc="4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выставления</a:t>
            </a:r>
            <a:r>
              <a:rPr sz="2000" spc="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заданий</a:t>
            </a:r>
            <a:r>
              <a:rPr sz="2000" spc="475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и </a:t>
            </a:r>
            <a:r>
              <a:rPr sz="2000" dirty="0">
                <a:latin typeface="Times New Roman"/>
                <a:cs typeface="Times New Roman"/>
              </a:rPr>
              <a:t>баллов)</a:t>
            </a:r>
            <a:r>
              <a:rPr sz="2000" spc="2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подготавливаются</a:t>
            </a:r>
            <a:r>
              <a:rPr sz="2000" spc="27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управлениями</a:t>
            </a:r>
            <a:r>
              <a:rPr sz="2000" spc="2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образования</a:t>
            </a:r>
            <a:r>
              <a:rPr sz="2000" spc="24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областей,</a:t>
            </a:r>
            <a:r>
              <a:rPr sz="2000" spc="2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городов</a:t>
            </a:r>
            <a:r>
              <a:rPr sz="2000" spc="25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Астаны,</a:t>
            </a:r>
            <a:r>
              <a:rPr sz="2000" spc="26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Алматы</a:t>
            </a:r>
            <a:r>
              <a:rPr sz="2000" spc="265" dirty="0">
                <a:latin typeface="Times New Roman"/>
                <a:cs typeface="Times New Roman"/>
              </a:rPr>
              <a:t>  </a:t>
            </a:r>
            <a:r>
              <a:rPr sz="2000" spc="-50" dirty="0">
                <a:latin typeface="Times New Roman"/>
                <a:cs typeface="Times New Roman"/>
              </a:rPr>
              <a:t>и </a:t>
            </a:r>
            <a:r>
              <a:rPr sz="2000" dirty="0">
                <a:latin typeface="Times New Roman"/>
                <a:cs typeface="Times New Roman"/>
              </a:rPr>
              <a:t>Шымкента,</a:t>
            </a:r>
            <a:r>
              <a:rPr sz="2000" spc="5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для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обучающихся</a:t>
            </a:r>
            <a:r>
              <a:rPr sz="2000" spc="7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11</a:t>
            </a:r>
            <a:r>
              <a:rPr sz="2000" spc="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(12)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классов</a:t>
            </a:r>
            <a:r>
              <a:rPr sz="2000" spc="5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организаций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среднего</a:t>
            </a:r>
            <a:r>
              <a:rPr sz="2000" spc="5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образования,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также</a:t>
            </a:r>
            <a:r>
              <a:rPr sz="2000" spc="60" dirty="0">
                <a:latin typeface="Times New Roman"/>
                <a:cs typeface="Times New Roman"/>
              </a:rPr>
              <a:t>  </a:t>
            </a:r>
            <a:r>
              <a:rPr sz="2000" spc="-25" dirty="0">
                <a:latin typeface="Times New Roman"/>
                <a:cs typeface="Times New Roman"/>
              </a:rPr>
              <a:t>для </a:t>
            </a:r>
            <a:r>
              <a:rPr sz="2000" dirty="0">
                <a:latin typeface="Times New Roman"/>
                <a:cs typeface="Times New Roman"/>
              </a:rPr>
              <a:t>обучающихся</a:t>
            </a:r>
            <a:r>
              <a:rPr sz="2000" spc="2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</a:t>
            </a:r>
            <a:r>
              <a:rPr sz="2000" spc="3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(10)</a:t>
            </a:r>
            <a:r>
              <a:rPr sz="2000" spc="2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3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11</a:t>
            </a:r>
            <a:r>
              <a:rPr sz="2000" spc="2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(12)</a:t>
            </a:r>
            <a:r>
              <a:rPr sz="2000" spc="3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классов</a:t>
            </a:r>
            <a:r>
              <a:rPr sz="2000" spc="2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республиканских</a:t>
            </a:r>
            <a:r>
              <a:rPr sz="2000" spc="3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школ</a:t>
            </a:r>
            <a:r>
              <a:rPr sz="2000" spc="2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подготавливаются</a:t>
            </a:r>
            <a:r>
              <a:rPr sz="2000" spc="29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республиканским </a:t>
            </a:r>
            <a:r>
              <a:rPr sz="2000" dirty="0">
                <a:latin typeface="Times New Roman"/>
                <a:cs typeface="Times New Roman"/>
              </a:rPr>
              <a:t>государственным</a:t>
            </a:r>
            <a:r>
              <a:rPr sz="2000" spc="180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предприятием</a:t>
            </a:r>
            <a:r>
              <a:rPr sz="2000" spc="180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180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праве</a:t>
            </a:r>
            <a:r>
              <a:rPr sz="2000" spc="185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хозяйственного</a:t>
            </a:r>
            <a:r>
              <a:rPr sz="2000" spc="190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ведения</a:t>
            </a:r>
            <a:r>
              <a:rPr sz="2000" spc="185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"Национальный</a:t>
            </a:r>
            <a:r>
              <a:rPr sz="2000" spc="195" dirty="0">
                <a:latin typeface="Times New Roman"/>
                <a:cs typeface="Times New Roman"/>
              </a:rPr>
              <a:t>   </a:t>
            </a:r>
            <a:r>
              <a:rPr sz="2000" spc="-10" dirty="0">
                <a:latin typeface="Times New Roman"/>
                <a:cs typeface="Times New Roman"/>
              </a:rPr>
              <a:t>центр </a:t>
            </a:r>
            <a:r>
              <a:rPr sz="2000" dirty="0">
                <a:latin typeface="Times New Roman"/>
                <a:cs typeface="Times New Roman"/>
              </a:rPr>
              <a:t>тестирования"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Министерства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образования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науки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Республики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Казахстан.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12700" marR="534035" indent="320040" algn="just">
              <a:lnSpc>
                <a:spcPct val="100099"/>
              </a:lnSpc>
            </a:pPr>
            <a:r>
              <a:rPr sz="1600" dirty="0">
                <a:latin typeface="Times New Roman"/>
                <a:cs typeface="Times New Roman"/>
              </a:rPr>
              <a:t>Освобождение</a:t>
            </a:r>
            <a:r>
              <a:rPr sz="1600" spc="43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обучающихся</a:t>
            </a:r>
            <a:r>
              <a:rPr sz="1600" spc="40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по</a:t>
            </a:r>
            <a:r>
              <a:rPr sz="1600" spc="3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учебным</a:t>
            </a:r>
            <a:r>
              <a:rPr sz="1600" spc="40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предметам</a:t>
            </a:r>
            <a:r>
              <a:rPr sz="1600" spc="3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"Художественный</a:t>
            </a:r>
            <a:r>
              <a:rPr sz="1600" spc="4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труд",</a:t>
            </a:r>
            <a:r>
              <a:rPr sz="1600" spc="4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«Начальная </a:t>
            </a:r>
            <a:r>
              <a:rPr sz="1600" dirty="0">
                <a:latin typeface="Times New Roman"/>
                <a:cs typeface="Times New Roman"/>
              </a:rPr>
              <a:t>военная</a:t>
            </a:r>
            <a:r>
              <a:rPr sz="1600" spc="5" dirty="0">
                <a:latin typeface="Times New Roman"/>
                <a:cs typeface="Times New Roman"/>
              </a:rPr>
              <a:t>  </a:t>
            </a:r>
            <a:r>
              <a:rPr sz="1600" dirty="0">
                <a:latin typeface="Times New Roman"/>
                <a:cs typeface="Times New Roman"/>
              </a:rPr>
              <a:t>и</a:t>
            </a:r>
            <a:r>
              <a:rPr sz="1600" spc="4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технологическая</a:t>
            </a:r>
            <a:r>
              <a:rPr sz="1600" spc="5" dirty="0">
                <a:latin typeface="Times New Roman"/>
                <a:cs typeface="Times New Roman"/>
              </a:rPr>
              <a:t>  </a:t>
            </a:r>
            <a:r>
              <a:rPr sz="1600" dirty="0">
                <a:latin typeface="Times New Roman"/>
                <a:cs typeface="Times New Roman"/>
              </a:rPr>
              <a:t>подготовка"</a:t>
            </a:r>
            <a:r>
              <a:rPr sz="1600" spc="4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и</a:t>
            </a:r>
            <a:r>
              <a:rPr sz="1600" spc="5" dirty="0">
                <a:latin typeface="Times New Roman"/>
                <a:cs typeface="Times New Roman"/>
              </a:rPr>
              <a:t>  </a:t>
            </a:r>
            <a:r>
              <a:rPr sz="1600" dirty="0">
                <a:latin typeface="Times New Roman"/>
                <a:cs typeface="Times New Roman"/>
              </a:rPr>
              <a:t>"физическая</a:t>
            </a:r>
            <a:r>
              <a:rPr sz="1600" spc="4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культура"</a:t>
            </a:r>
            <a:r>
              <a:rPr sz="1600" spc="5" dirty="0">
                <a:latin typeface="Times New Roman"/>
                <a:cs typeface="Times New Roman"/>
              </a:rPr>
              <a:t>  </a:t>
            </a:r>
            <a:r>
              <a:rPr sz="1600" dirty="0">
                <a:latin typeface="Times New Roman"/>
                <a:cs typeface="Times New Roman"/>
              </a:rPr>
              <a:t>в</a:t>
            </a:r>
            <a:r>
              <a:rPr sz="1600" spc="4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порядке,</a:t>
            </a:r>
            <a:r>
              <a:rPr sz="1600" spc="5" dirty="0">
                <a:latin typeface="Times New Roman"/>
                <a:cs typeface="Times New Roman"/>
              </a:rPr>
              <a:t>  </a:t>
            </a:r>
            <a:r>
              <a:rPr sz="1600" spc="-10" dirty="0">
                <a:latin typeface="Times New Roman"/>
                <a:cs typeface="Times New Roman"/>
              </a:rPr>
              <a:t>установленном </a:t>
            </a:r>
            <a:r>
              <a:rPr sz="1600" dirty="0">
                <a:latin typeface="Times New Roman"/>
                <a:cs typeface="Times New Roman"/>
              </a:rPr>
              <a:t>законодательством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Республики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Казахстан,</a:t>
            </a:r>
            <a:r>
              <a:rPr sz="1600" spc="3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не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влияет</a:t>
            </a:r>
            <a:r>
              <a:rPr sz="1600" spc="3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на</a:t>
            </a:r>
            <a:r>
              <a:rPr sz="1600" spc="3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их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успеваемость,</a:t>
            </a:r>
            <a:r>
              <a:rPr sz="1600" spc="3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перевод</a:t>
            </a:r>
            <a:r>
              <a:rPr sz="1600" spc="2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и</a:t>
            </a:r>
            <a:r>
              <a:rPr sz="1600" spc="3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допуск</a:t>
            </a:r>
            <a:r>
              <a:rPr sz="1600" spc="305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к </a:t>
            </a:r>
            <a:r>
              <a:rPr sz="1600" spc="-10" dirty="0">
                <a:latin typeface="Times New Roman"/>
                <a:cs typeface="Times New Roman"/>
              </a:rPr>
              <a:t>итоговой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аттестации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следующие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классы.</a:t>
            </a:r>
            <a:endParaRPr sz="1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9106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633855">
              <a:lnSpc>
                <a:spcPct val="100000"/>
              </a:lnSpc>
              <a:spcBef>
                <a:spcPts val="115"/>
              </a:spcBef>
            </a:pPr>
            <a:r>
              <a:rPr spc="-10" dirty="0"/>
              <a:t>9,11</a:t>
            </a:r>
            <a:r>
              <a:rPr spc="-125" dirty="0"/>
              <a:t> </a:t>
            </a:r>
            <a:r>
              <a:rPr spc="-10" dirty="0"/>
              <a:t>классы</a:t>
            </a:r>
          </a:p>
        </p:txBody>
      </p:sp>
      <p:sp>
        <p:nvSpPr>
          <p:cNvPr id="3" name="object 3"/>
          <p:cNvSpPr/>
          <p:nvPr/>
        </p:nvSpPr>
        <p:spPr>
          <a:xfrm>
            <a:off x="6206490" y="2731770"/>
            <a:ext cx="0" cy="2025650"/>
          </a:xfrm>
          <a:custGeom>
            <a:avLst/>
            <a:gdLst/>
            <a:ahLst/>
            <a:cxnLst/>
            <a:rect l="l" t="t" r="r" b="b"/>
            <a:pathLst>
              <a:path h="2025650">
                <a:moveTo>
                  <a:pt x="0" y="0"/>
                </a:moveTo>
                <a:lnTo>
                  <a:pt x="0" y="2025649"/>
                </a:lnTo>
              </a:path>
            </a:pathLst>
          </a:custGeom>
          <a:ln w="4576">
            <a:solidFill>
              <a:srgbClr val="3493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84401" y="1784045"/>
            <a:ext cx="9150985" cy="6356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ts val="2390"/>
              </a:lnSpc>
              <a:spcBef>
                <a:spcPts val="114"/>
              </a:spcBef>
            </a:pPr>
            <a:r>
              <a:rPr sz="2000" b="1" dirty="0">
                <a:latin typeface="Times New Roman"/>
                <a:cs typeface="Times New Roman"/>
              </a:rPr>
              <a:t>Сроки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проведения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итоговой</a:t>
            </a:r>
            <a:r>
              <a:rPr sz="2000" b="1" spc="-1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аттестации</a:t>
            </a:r>
            <a:r>
              <a:rPr sz="2000" b="1" spc="-12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обучающихся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организациях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среднего</a:t>
            </a:r>
            <a:endParaRPr sz="2000" dirty="0">
              <a:latin typeface="Times New Roman"/>
              <a:cs typeface="Times New Roman"/>
            </a:endParaRPr>
          </a:p>
          <a:p>
            <a:pPr marL="635" algn="ctr">
              <a:lnSpc>
                <a:spcPts val="2390"/>
              </a:lnSpc>
            </a:pPr>
            <a:r>
              <a:rPr sz="2000" b="1" spc="-10" dirty="0">
                <a:latin typeface="Times New Roman"/>
                <a:cs typeface="Times New Roman"/>
              </a:rPr>
              <a:t>образования</a:t>
            </a:r>
            <a:r>
              <a:rPr sz="2000" b="1" spc="-110" dirty="0">
                <a:latin typeface="Times New Roman"/>
                <a:cs typeface="Times New Roman"/>
              </a:rPr>
              <a:t> </a:t>
            </a:r>
            <a:r>
              <a:rPr sz="2000" b="1" dirty="0" err="1">
                <a:latin typeface="Times New Roman"/>
                <a:cs typeface="Times New Roman"/>
              </a:rPr>
              <a:t>на</a:t>
            </a:r>
            <a:r>
              <a:rPr sz="2000" b="1" spc="15" dirty="0">
                <a:latin typeface="Times New Roman"/>
                <a:cs typeface="Times New Roman"/>
              </a:rPr>
              <a:t> </a:t>
            </a:r>
            <a:r>
              <a:rPr sz="2000" b="1" dirty="0" smtClean="0">
                <a:latin typeface="Times New Roman"/>
                <a:cs typeface="Times New Roman"/>
              </a:rPr>
              <a:t>202</a:t>
            </a:r>
            <a:r>
              <a:rPr lang="ru-RU" sz="2000" b="1" dirty="0" smtClean="0">
                <a:latin typeface="Times New Roman"/>
                <a:cs typeface="Times New Roman"/>
              </a:rPr>
              <a:t>5</a:t>
            </a:r>
            <a:r>
              <a:rPr sz="2000" b="1" dirty="0" smtClean="0">
                <a:latin typeface="Times New Roman"/>
                <a:cs typeface="Times New Roman"/>
              </a:rPr>
              <a:t>-202</a:t>
            </a:r>
            <a:r>
              <a:rPr lang="ru-RU" sz="2000" b="1" dirty="0" smtClean="0">
                <a:latin typeface="Times New Roman"/>
                <a:cs typeface="Times New Roman"/>
              </a:rPr>
              <a:t>6</a:t>
            </a:r>
            <a:r>
              <a:rPr sz="2000" b="1" spc="-95" dirty="0" smtClean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учебный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год: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3246" y="3117291"/>
            <a:ext cx="3873500" cy="94170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algn="ctr">
              <a:lnSpc>
                <a:spcPts val="2380"/>
              </a:lnSpc>
              <a:spcBef>
                <a:spcPts val="215"/>
              </a:spcBef>
            </a:pPr>
            <a:r>
              <a:rPr sz="2000" spc="-10" dirty="0">
                <a:latin typeface="Times New Roman"/>
                <a:cs typeface="Times New Roman"/>
              </a:rPr>
              <a:t>Итоговые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выпускные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экзамены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для </a:t>
            </a:r>
            <a:r>
              <a:rPr sz="2000" spc="-10" dirty="0">
                <a:latin typeface="Times New Roman"/>
                <a:cs typeface="Times New Roman"/>
              </a:rPr>
              <a:t>учащихся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(10)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классов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–</a:t>
            </a:r>
            <a:endParaRPr sz="2000" dirty="0">
              <a:latin typeface="Times New Roman"/>
              <a:cs typeface="Times New Roman"/>
            </a:endParaRPr>
          </a:p>
          <a:p>
            <a:pPr algn="ctr">
              <a:lnSpc>
                <a:spcPts val="2335"/>
              </a:lnSpc>
            </a:pP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29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мая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по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lang="ru-RU" sz="2000" spc="-30" dirty="0" smtClean="0">
                <a:latin typeface="Times New Roman"/>
                <a:cs typeface="Times New Roman"/>
              </a:rPr>
              <a:t>11</a:t>
            </a:r>
            <a:r>
              <a:rPr sz="2000" dirty="0" smtClean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июня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202</a:t>
            </a:r>
            <a:r>
              <a:rPr lang="ru-RU" sz="2000" dirty="0" smtClean="0">
                <a:latin typeface="Times New Roman"/>
                <a:cs typeface="Times New Roman"/>
              </a:rPr>
              <a:t>6</a:t>
            </a:r>
            <a:r>
              <a:rPr sz="2000" spc="-35" dirty="0" smtClean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года;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32803" y="3131641"/>
            <a:ext cx="420814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Times New Roman"/>
                <a:cs typeface="Times New Roman"/>
              </a:rPr>
              <a:t>Государственные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выпускные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экзамены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для</a:t>
            </a:r>
            <a:endParaRPr sz="1800" dirty="0">
              <a:latin typeface="Times New Roman"/>
              <a:cs typeface="Times New Roman"/>
            </a:endParaRPr>
          </a:p>
          <a:p>
            <a:pPr marL="11430" algn="ctr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Times New Roman"/>
                <a:cs typeface="Times New Roman"/>
              </a:rPr>
              <a:t>учащихся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11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(12)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классов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–</a:t>
            </a:r>
            <a:endParaRPr sz="1800" dirty="0">
              <a:latin typeface="Times New Roman"/>
              <a:cs typeface="Times New Roman"/>
            </a:endParaRPr>
          </a:p>
          <a:p>
            <a:pPr marL="5715" algn="ctr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cs typeface="Times New Roman"/>
              </a:rPr>
              <a:t>2</a:t>
            </a:r>
            <a:r>
              <a:rPr sz="1800" spc="-30" dirty="0" smtClean="0">
                <a:latin typeface="Times New Roman"/>
                <a:cs typeface="Times New Roman"/>
              </a:rPr>
              <a:t> </a:t>
            </a:r>
            <a:r>
              <a:rPr sz="1800" dirty="0" err="1" smtClean="0">
                <a:latin typeface="Times New Roman"/>
                <a:cs typeface="Times New Roman"/>
              </a:rPr>
              <a:t>по</a:t>
            </a:r>
            <a:r>
              <a:rPr sz="1800" spc="-30" dirty="0" smtClean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1</a:t>
            </a:r>
            <a:r>
              <a:rPr lang="ru-RU" sz="1800" dirty="0" smtClean="0">
                <a:latin typeface="Times New Roman"/>
                <a:cs typeface="Times New Roman"/>
              </a:rPr>
              <a:t>5</a:t>
            </a:r>
            <a:r>
              <a:rPr sz="1800" spc="5" dirty="0" smtClean="0">
                <a:latin typeface="Times New Roman"/>
                <a:cs typeface="Times New Roman"/>
              </a:rPr>
              <a:t> </a:t>
            </a:r>
            <a:r>
              <a:rPr sz="1800" dirty="0" err="1">
                <a:latin typeface="Times New Roman"/>
                <a:cs typeface="Times New Roman"/>
              </a:rPr>
              <a:t>июня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202</a:t>
            </a:r>
            <a:r>
              <a:rPr lang="ru-RU" sz="1800" dirty="0" smtClean="0">
                <a:latin typeface="Times New Roman"/>
                <a:cs typeface="Times New Roman"/>
              </a:rPr>
              <a:t>6</a:t>
            </a:r>
            <a:r>
              <a:rPr sz="1800" spc="5" dirty="0" smtClean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года.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7904" y="1362430"/>
            <a:ext cx="5449570" cy="303288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505"/>
              </a:spcBef>
            </a:pPr>
            <a:r>
              <a:rPr sz="1550" b="1" dirty="0">
                <a:latin typeface="Times New Roman"/>
                <a:cs typeface="Times New Roman"/>
              </a:rPr>
              <a:t>для</a:t>
            </a:r>
            <a:r>
              <a:rPr sz="1550" b="1" spc="75" dirty="0">
                <a:latin typeface="Times New Roman"/>
                <a:cs typeface="Times New Roman"/>
              </a:rPr>
              <a:t> </a:t>
            </a:r>
            <a:r>
              <a:rPr sz="1550" b="1" dirty="0">
                <a:latin typeface="Times New Roman"/>
                <a:cs typeface="Times New Roman"/>
              </a:rPr>
              <a:t>учащихся</a:t>
            </a:r>
            <a:r>
              <a:rPr sz="1550" b="1" spc="200" dirty="0">
                <a:latin typeface="Times New Roman"/>
                <a:cs typeface="Times New Roman"/>
              </a:rPr>
              <a:t> </a:t>
            </a:r>
            <a:r>
              <a:rPr sz="1550" b="1" dirty="0">
                <a:latin typeface="Times New Roman"/>
                <a:cs typeface="Times New Roman"/>
              </a:rPr>
              <a:t>9</a:t>
            </a:r>
            <a:r>
              <a:rPr sz="1550" b="1" spc="35" dirty="0">
                <a:latin typeface="Times New Roman"/>
                <a:cs typeface="Times New Roman"/>
              </a:rPr>
              <a:t> </a:t>
            </a:r>
            <a:r>
              <a:rPr sz="1550" b="1" dirty="0">
                <a:latin typeface="Times New Roman"/>
                <a:cs typeface="Times New Roman"/>
              </a:rPr>
              <a:t>(10)</a:t>
            </a:r>
            <a:r>
              <a:rPr sz="1550" b="1" spc="45" dirty="0">
                <a:latin typeface="Times New Roman"/>
                <a:cs typeface="Times New Roman"/>
              </a:rPr>
              <a:t> </a:t>
            </a:r>
            <a:r>
              <a:rPr sz="1550" b="1" spc="-10" dirty="0" err="1">
                <a:latin typeface="Times New Roman"/>
                <a:cs typeface="Times New Roman"/>
              </a:rPr>
              <a:t>классов</a:t>
            </a:r>
            <a:r>
              <a:rPr sz="1550" b="1" spc="-10" dirty="0" smtClean="0">
                <a:latin typeface="Times New Roman"/>
                <a:cs typeface="Times New Roman"/>
              </a:rPr>
              <a:t>:</a:t>
            </a:r>
            <a:endParaRPr sz="155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pc="-30" dirty="0"/>
              <a:t>ИТОГОВАЯ</a:t>
            </a:r>
            <a:r>
              <a:rPr spc="-114" dirty="0"/>
              <a:t> </a:t>
            </a:r>
            <a:r>
              <a:rPr spc="-35" dirty="0"/>
              <a:t>АТТЕСТАЦИЯ</a:t>
            </a:r>
            <a:r>
              <a:rPr spc="-100" dirty="0"/>
              <a:t> </a:t>
            </a:r>
            <a:r>
              <a:rPr dirty="0"/>
              <a:t>В</a:t>
            </a:r>
            <a:r>
              <a:rPr spc="-50" dirty="0"/>
              <a:t> </a:t>
            </a:r>
            <a:r>
              <a:rPr dirty="0"/>
              <a:t>9,</a:t>
            </a:r>
            <a:r>
              <a:rPr spc="-80" dirty="0"/>
              <a:t> </a:t>
            </a:r>
            <a:r>
              <a:rPr dirty="0"/>
              <a:t>11</a:t>
            </a:r>
            <a:r>
              <a:rPr spc="-35" dirty="0"/>
              <a:t> </a:t>
            </a:r>
            <a:r>
              <a:rPr spc="-10" dirty="0"/>
              <a:t>КЛАССАХ</a:t>
            </a:r>
          </a:p>
        </p:txBody>
      </p:sp>
      <p:sp>
        <p:nvSpPr>
          <p:cNvPr id="7" name="object 7"/>
          <p:cNvSpPr/>
          <p:nvPr/>
        </p:nvSpPr>
        <p:spPr>
          <a:xfrm>
            <a:off x="6096761" y="1488186"/>
            <a:ext cx="0" cy="4863465"/>
          </a:xfrm>
          <a:custGeom>
            <a:avLst/>
            <a:gdLst/>
            <a:ahLst/>
            <a:cxnLst/>
            <a:rect l="l" t="t" r="r" b="b"/>
            <a:pathLst>
              <a:path h="4863465">
                <a:moveTo>
                  <a:pt x="0" y="0"/>
                </a:moveTo>
                <a:lnTo>
                  <a:pt x="0" y="4862944"/>
                </a:lnTo>
              </a:path>
            </a:pathLst>
          </a:custGeom>
          <a:ln w="4576">
            <a:solidFill>
              <a:srgbClr val="3493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248400" y="1444403"/>
            <a:ext cx="5541645" cy="4725011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425"/>
              </a:spcBef>
            </a:pPr>
            <a:r>
              <a:rPr sz="1550" b="1" dirty="0">
                <a:latin typeface="Times New Roman"/>
                <a:cs typeface="Times New Roman"/>
              </a:rPr>
              <a:t>для</a:t>
            </a:r>
            <a:r>
              <a:rPr sz="1550" b="1" spc="65" dirty="0">
                <a:latin typeface="Times New Roman"/>
                <a:cs typeface="Times New Roman"/>
              </a:rPr>
              <a:t> </a:t>
            </a:r>
            <a:r>
              <a:rPr sz="1550" b="1" dirty="0">
                <a:latin typeface="Times New Roman"/>
                <a:cs typeface="Times New Roman"/>
              </a:rPr>
              <a:t>учащихся</a:t>
            </a:r>
            <a:r>
              <a:rPr sz="1550" b="1" spc="140" dirty="0">
                <a:latin typeface="Times New Roman"/>
                <a:cs typeface="Times New Roman"/>
              </a:rPr>
              <a:t> </a:t>
            </a:r>
            <a:r>
              <a:rPr sz="1550" b="1" dirty="0">
                <a:latin typeface="Times New Roman"/>
                <a:cs typeface="Times New Roman"/>
              </a:rPr>
              <a:t>11</a:t>
            </a:r>
            <a:r>
              <a:rPr sz="1550" b="1" spc="20" dirty="0">
                <a:latin typeface="Times New Roman"/>
                <a:cs typeface="Times New Roman"/>
              </a:rPr>
              <a:t> </a:t>
            </a:r>
            <a:r>
              <a:rPr sz="1550" b="1" dirty="0">
                <a:latin typeface="Times New Roman"/>
                <a:cs typeface="Times New Roman"/>
              </a:rPr>
              <a:t>(12)</a:t>
            </a:r>
            <a:r>
              <a:rPr sz="1550" b="1" spc="70" dirty="0">
                <a:latin typeface="Times New Roman"/>
                <a:cs typeface="Times New Roman"/>
              </a:rPr>
              <a:t> </a:t>
            </a:r>
            <a:r>
              <a:rPr sz="1550" b="1" spc="-10" dirty="0">
                <a:latin typeface="Times New Roman"/>
                <a:cs typeface="Times New Roman"/>
              </a:rPr>
              <a:t>классов</a:t>
            </a:r>
            <a:r>
              <a:rPr sz="1550" spc="-10" dirty="0">
                <a:latin typeface="Times New Roman"/>
                <a:cs typeface="Times New Roman"/>
              </a:rPr>
              <a:t>:</a:t>
            </a:r>
            <a:endParaRPr sz="1550" dirty="0">
              <a:latin typeface="Times New Roman"/>
              <a:cs typeface="Times New Roman"/>
            </a:endParaRP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1) устный экзамен по истории Казахстана – 2 июня 2026 года;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2) письменный экзамен по алгебре и началам анализа – 5 июня 2026 года;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3) письменный экзамен по казахскому языку/русскому языку и родному языку для школ/классов с уйгурским/таджикским/узбекским языком обучения (язык обучения) – 9 июня 2026 года;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4) письменный экзамен по предмету по выбору (физика, химия, биология, география, геометрия, всемирная история, основы права, литература (по языку обучения), иностранный язык (английский/французский/немецкий), информатика) – 12 июня 2026 года;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5) письменный экзамен по казахскому языку и литературе в школах/классах с узбекским/уйгурским/таджикским/русским языком обучения и по русскому языку и литературе в школах/классах с казахским языком обучения – 15 июня 2026 года.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5556" y="1665718"/>
            <a:ext cx="581120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письменный экзамен по математике (алгебре) – 29 мая 2026 года;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письменный экзамен по предмету по выбору (физика, химия, биология, география, геометрия, история Казахстана, всемирная история, литература (по языку обучения), </a:t>
            </a:r>
            <a:r>
              <a:rPr lang="ru-RU" sz="16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иностранный язык </a:t>
            </a:r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(английский/французский/немецкий), информатика) – 3 июня 2026 года;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письменный экзамен по </a:t>
            </a:r>
            <a:r>
              <a:rPr lang="ru-RU" sz="160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казахскому языку / </a:t>
            </a:r>
            <a:r>
              <a:rPr lang="ru-RU" sz="1600" b="1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русскому языку </a:t>
            </a:r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родному языку для школ с уйгурским/таджикским/узбекским языком обучения (язык обучения) </a:t>
            </a:r>
            <a:r>
              <a:rPr lang="ru-RU" sz="1600" b="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эссе</a:t>
            </a:r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обучающихся школ с углубленным изучением предметов гуманитарного цикла – письменной работы (статья, рассказ, эссе) – 8 июня 2026 года;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письменный экзамен по </a:t>
            </a:r>
            <a:r>
              <a:rPr lang="ru-RU" sz="1600" b="1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казахскому языку </a:t>
            </a:r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литературе в классах с русским / узбекским / уйгурским / таджикским языком обучения и письменный экзамен по русскому языку и литературе в классах с казахским языком обучения – 11 июня 2026 года.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154984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 часа (астрономических).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экзаменационной работе выдаются два текста (общий объем текстов – 400-450 слов). Прочитав, поняв текст, учащийся должен выполнить задание - написать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эссе-аргументацию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(170-200 слов) для блога, интернет-журнала, научной конференции.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эссе нужно выразить свою точку зрения по данной ситуации или вопросу, аргументировать свою точку зрения, приводя в качестве фактов переработанную информацию из текстов, кратко, используя соответствующую лексику, стиль речи.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словарями запрещается.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33101" t="7541" r="16910" b="1970"/>
          <a:stretch/>
        </p:blipFill>
        <p:spPr>
          <a:xfrm>
            <a:off x="6115891" y="640155"/>
            <a:ext cx="56388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5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154984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(алгебра) 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состоит из двух частей: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это тест, состоящий из 10 заданий с выбором одного правильного ответа из пяти предложенных. Задания оцениваются в 1 балл.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содержит 8-10 заданий, требующих краткого или развернутого ответов. Задания оцениваются в 2-8 баллов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разрешается использовать линейку и циркуль. Не разрешается пользоваться калькулятором. Экзамен сдается на языке обучения. Длительность – 3 астрономических часа.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shopomania.kz/uploads/posts/2023-02/1676431725_jekzamen-algebra-9-kl-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219199"/>
            <a:ext cx="5257800" cy="49248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92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https://shopomania.kz/uploads/posts/2023-02/1676431811_2-chast-jekzamen-algebra-9-kl-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918412"/>
            <a:ext cx="5715000" cy="46672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shopomania.kz/uploads/posts/2023-02/1676431806_2-chast-jekzamen-algebra-9-k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31859"/>
            <a:ext cx="5715000" cy="4686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82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57200" y="1592132"/>
            <a:ext cx="5486400" cy="4401205"/>
          </a:xfrm>
        </p:spPr>
        <p:txBody>
          <a:bodyPr/>
          <a:lstStyle/>
          <a:p>
            <a:r>
              <a:rPr lang="ru-RU" sz="1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язык </a:t>
            </a:r>
            <a:r>
              <a:rPr lang="ru-RU" sz="1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</a:t>
            </a:r>
            <a:r>
              <a:rPr lang="ru-RU" sz="1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классах с русским языком </a:t>
            </a:r>
            <a:r>
              <a:rPr lang="ru-RU" sz="1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и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Иностранный язык </a:t>
            </a:r>
          </a:p>
          <a:p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экзамена – 2 академических часа.</a:t>
            </a:r>
          </a:p>
          <a:p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Экзаменационная работа проводится на основе одного текста общим объемом 300-350 слов и состоит из трех заданий.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№1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основывается на понимании специальной лексики по теме текста, оценивается умение понимать язык, умение оценивать смысл, умение излагать на казахском языке.</a:t>
            </a:r>
            <a:b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Предлагаются слова, эквивалентные лексическому значению 5 слов, встречающихся в тексте. Учащийся должен найти и записать в тексте слова, имеющие значение для предложенных слов.</a:t>
            </a:r>
          </a:p>
          <a:p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выполняется методом перефразирования. Нужно изменить и переписать текст, перефразировав его, сохраняя первоначальный смысл. Оценивается умение не только понимания языка, но и грамматической структуры.</a:t>
            </a:r>
          </a:p>
          <a:p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№3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состоит из вопросов, требующих краткого и полного ответа по тексту. Оценивается умение отвечать на вопросы и выражать свои мысли и точку зрения, умение делать выводы, а также умение правильно использовать грамматическую структуру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31972" t="5527" r="16437"/>
          <a:stretch/>
        </p:blipFill>
        <p:spPr>
          <a:xfrm>
            <a:off x="6282150" y="918412"/>
            <a:ext cx="5410200" cy="532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05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2944" y="2454986"/>
            <a:ext cx="4979670" cy="63563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indent="233045">
              <a:lnSpc>
                <a:spcPts val="2380"/>
              </a:lnSpc>
              <a:spcBef>
                <a:spcPts val="215"/>
              </a:spcBef>
            </a:pP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выполнение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письменных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работ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(10) </a:t>
            </a:r>
            <a:r>
              <a:rPr sz="2000" dirty="0">
                <a:latin typeface="Times New Roman"/>
                <a:cs typeface="Times New Roman"/>
              </a:rPr>
              <a:t>классе</a:t>
            </a:r>
            <a:r>
              <a:rPr sz="2000" spc="3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выделяется</a:t>
            </a:r>
            <a:r>
              <a:rPr sz="2000" spc="3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</a:t>
            </a:r>
            <a:r>
              <a:rPr sz="2000" spc="3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астрономических</a:t>
            </a:r>
            <a:r>
              <a:rPr sz="2000" spc="3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часа,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2944" y="3064002"/>
            <a:ext cx="4974590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33070" algn="l"/>
                <a:tab pos="1846580" algn="l"/>
                <a:tab pos="3021965" algn="l"/>
                <a:tab pos="4540250" algn="l"/>
                <a:tab pos="4832985" algn="l"/>
              </a:tabLst>
            </a:pPr>
            <a:r>
              <a:rPr sz="2000" spc="-25" dirty="0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математику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(алгебру)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(письменно)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–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3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2944" y="3370021"/>
            <a:ext cx="252285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dirty="0" err="1" smtClean="0">
                <a:latin typeface="Times New Roman"/>
                <a:cs typeface="Times New Roman"/>
              </a:rPr>
              <a:t>астрономических</a:t>
            </a:r>
            <a:r>
              <a:rPr sz="2000" spc="-110" dirty="0" smtClean="0">
                <a:latin typeface="Times New Roman"/>
                <a:cs typeface="Times New Roman"/>
              </a:rPr>
              <a:t> </a:t>
            </a:r>
            <a:r>
              <a:rPr sz="2000" spc="-20" dirty="0" err="1" smtClean="0">
                <a:latin typeface="Times New Roman"/>
                <a:cs typeface="Times New Roman"/>
              </a:rPr>
              <a:t>часа</a:t>
            </a:r>
            <a:r>
              <a:rPr sz="2000" spc="-20" dirty="0" smtClean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78626" y="2172461"/>
            <a:ext cx="528383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762635" algn="l"/>
                <a:tab pos="1649730" algn="l"/>
                <a:tab pos="2093595" algn="l"/>
                <a:tab pos="4485005" algn="l"/>
              </a:tabLst>
            </a:pPr>
            <a:r>
              <a:rPr sz="2000" spc="-25" dirty="0">
                <a:latin typeface="Times New Roman"/>
                <a:cs typeface="Times New Roman"/>
              </a:rPr>
              <a:t>Для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0" dirty="0">
                <a:latin typeface="Times New Roman"/>
                <a:cs typeface="Times New Roman"/>
              </a:rPr>
              <a:t>школ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с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казахским/русским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языком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78626" y="2473909"/>
            <a:ext cx="528383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dirty="0">
                <a:latin typeface="Times New Roman"/>
                <a:cs typeface="Times New Roman"/>
              </a:rPr>
              <a:t>обучения</a:t>
            </a:r>
            <a:r>
              <a:rPr sz="2000" spc="1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уйгурским/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таджикским/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узбекским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78626" y="2780487"/>
            <a:ext cx="528510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087120" algn="l"/>
                <a:tab pos="2376805" algn="l"/>
                <a:tab pos="2783840" algn="l"/>
                <a:tab pos="3314700" algn="l"/>
                <a:tab pos="4027804" algn="l"/>
                <a:tab pos="5020310" algn="l"/>
              </a:tabLst>
            </a:pPr>
            <a:r>
              <a:rPr sz="2000" spc="-10" dirty="0">
                <a:latin typeface="Times New Roman"/>
                <a:cs typeface="Times New Roman"/>
              </a:rPr>
              <a:t>языком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обучения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11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0" dirty="0">
                <a:latin typeface="Times New Roman"/>
                <a:cs typeface="Times New Roman"/>
              </a:rPr>
              <a:t>(12)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классе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на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78626" y="3087370"/>
            <a:ext cx="5281295" cy="6350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2390"/>
              </a:lnSpc>
              <a:spcBef>
                <a:spcPts val="114"/>
              </a:spcBef>
            </a:pPr>
            <a:r>
              <a:rPr sz="2000" dirty="0">
                <a:latin typeface="Times New Roman"/>
                <a:cs typeface="Times New Roman"/>
              </a:rPr>
              <a:t>письменный</a:t>
            </a:r>
            <a:r>
              <a:rPr sz="2000" spc="4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экзамен</a:t>
            </a:r>
            <a:r>
              <a:rPr sz="2000" spc="4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родному</a:t>
            </a:r>
            <a:r>
              <a:rPr sz="2000" spc="3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языку</a:t>
            </a:r>
            <a:r>
              <a:rPr sz="2000" spc="4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(язык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390"/>
              </a:lnSpc>
              <a:tabLst>
                <a:tab pos="1238250" algn="l"/>
                <a:tab pos="2450465" algn="l"/>
                <a:tab pos="2710815" algn="l"/>
                <a:tab pos="4732655" algn="l"/>
              </a:tabLst>
            </a:pPr>
            <a:r>
              <a:rPr sz="2000" spc="-10" dirty="0">
                <a:latin typeface="Times New Roman"/>
                <a:cs typeface="Times New Roman"/>
              </a:rPr>
              <a:t>обучения)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отводится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3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астрономических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часа,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959602" y="1575053"/>
            <a:ext cx="38100" cy="2670810"/>
          </a:xfrm>
          <a:custGeom>
            <a:avLst/>
            <a:gdLst/>
            <a:ahLst/>
            <a:cxnLst/>
            <a:rect l="l" t="t" r="r" b="b"/>
            <a:pathLst>
              <a:path w="38100" h="2670810">
                <a:moveTo>
                  <a:pt x="0" y="0"/>
                </a:moveTo>
                <a:lnTo>
                  <a:pt x="37846" y="2670683"/>
                </a:lnTo>
              </a:path>
            </a:pathLst>
          </a:custGeom>
          <a:ln w="4576">
            <a:solidFill>
              <a:srgbClr val="3493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91298" y="3722370"/>
            <a:ext cx="10574655" cy="195117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310505">
              <a:lnSpc>
                <a:spcPct val="100000"/>
              </a:lnSpc>
              <a:spcBef>
                <a:spcPts val="114"/>
              </a:spcBef>
              <a:tabLst>
                <a:tab pos="5923280" algn="l"/>
                <a:tab pos="7098665" algn="l"/>
                <a:tab pos="7583805" algn="l"/>
                <a:tab pos="8813800" algn="l"/>
                <a:tab pos="10003155" algn="l"/>
                <a:tab pos="10433050" algn="l"/>
              </a:tabLst>
            </a:pPr>
            <a:r>
              <a:rPr sz="2000" spc="-25" dirty="0">
                <a:latin typeface="Times New Roman"/>
                <a:cs typeface="Times New Roman"/>
              </a:rPr>
              <a:t>по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алгебре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началам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анализа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5</a:t>
            </a:r>
            <a:endParaRPr sz="2000" dirty="0">
              <a:latin typeface="Times New Roman"/>
              <a:cs typeface="Times New Roman"/>
            </a:endParaRPr>
          </a:p>
          <a:p>
            <a:pPr marL="5310505">
              <a:lnSpc>
                <a:spcPct val="100000"/>
              </a:lnSpc>
              <a:spcBef>
                <a:spcPts val="15"/>
              </a:spcBef>
            </a:pPr>
            <a:r>
              <a:rPr sz="2000" dirty="0">
                <a:latin typeface="Times New Roman"/>
                <a:cs typeface="Times New Roman"/>
              </a:rPr>
              <a:t>астрономических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часов.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 marR="358775" indent="13970" algn="ctr">
              <a:lnSpc>
                <a:spcPct val="99800"/>
              </a:lnSpc>
            </a:pPr>
            <a:r>
              <a:rPr sz="1600" dirty="0">
                <a:latin typeface="Times New Roman"/>
                <a:cs typeface="Times New Roman"/>
              </a:rPr>
              <a:t>Для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детей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особыми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образовательными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потребностями,</a:t>
            </a:r>
            <a:r>
              <a:rPr sz="1600" spc="-20" dirty="0">
                <a:latin typeface="Times New Roman"/>
                <a:cs typeface="Times New Roman"/>
              </a:rPr>
              <a:t> проходящих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итоговую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аттестацию, </a:t>
            </a:r>
            <a:r>
              <a:rPr sz="1600" dirty="0">
                <a:latin typeface="Times New Roman"/>
                <a:cs typeface="Times New Roman"/>
              </a:rPr>
              <a:t>решением</a:t>
            </a:r>
            <a:r>
              <a:rPr sz="1600" spc="-1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экзаменационной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комиссии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по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итоговой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аттестации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обучающихся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соответствии</a:t>
            </a:r>
            <a:r>
              <a:rPr sz="1600" spc="-50" dirty="0">
                <a:latin typeface="Times New Roman"/>
                <a:cs typeface="Times New Roman"/>
              </a:rPr>
              <a:t> с </a:t>
            </a:r>
            <a:r>
              <a:rPr sz="1600" spc="-10" dirty="0">
                <a:latin typeface="Times New Roman"/>
                <a:cs typeface="Times New Roman"/>
              </a:rPr>
              <a:t>рекомендациями</a:t>
            </a:r>
            <a:r>
              <a:rPr sz="1600" spc="-10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школы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предоставляется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дополнительное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время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при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сдаче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экзамена.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7418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115"/>
              </a:spcBef>
            </a:pPr>
            <a:r>
              <a:rPr spc="-30" dirty="0"/>
              <a:t>ИТОГОВАЯ</a:t>
            </a:r>
            <a:r>
              <a:rPr spc="-125" dirty="0"/>
              <a:t> </a:t>
            </a:r>
            <a:r>
              <a:rPr spc="-35" dirty="0"/>
              <a:t>АТТЕСТАЦИЯ</a:t>
            </a:r>
            <a:r>
              <a:rPr spc="-114" dirty="0"/>
              <a:t> </a:t>
            </a:r>
            <a:r>
              <a:rPr dirty="0"/>
              <a:t>9,</a:t>
            </a:r>
            <a:r>
              <a:rPr spc="-95" dirty="0"/>
              <a:t> </a:t>
            </a:r>
            <a:r>
              <a:rPr dirty="0"/>
              <a:t>11</a:t>
            </a:r>
            <a:r>
              <a:rPr spc="-50" dirty="0"/>
              <a:t> </a:t>
            </a:r>
            <a:r>
              <a:rPr spc="-10" dirty="0"/>
              <a:t>КЛАССОВ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1005</Words>
  <Application>Microsoft Office PowerPoint</Application>
  <PresentationFormat>Широкоэкранный</PresentationFormat>
  <Paragraphs>93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Calibri</vt:lpstr>
      <vt:lpstr>Times New Roman</vt:lpstr>
      <vt:lpstr>Office Theme</vt:lpstr>
      <vt:lpstr>Презентация PowerPoint</vt:lpstr>
      <vt:lpstr>Презентация PowerPoint</vt:lpstr>
      <vt:lpstr>9,11 классы</vt:lpstr>
      <vt:lpstr>ИТОГОВАЯ АТТЕСТАЦИЯ В 9, 11 КЛАССАХ</vt:lpstr>
      <vt:lpstr>Презентация PowerPoint</vt:lpstr>
      <vt:lpstr>Презентация PowerPoint</vt:lpstr>
      <vt:lpstr>Презентация PowerPoint</vt:lpstr>
      <vt:lpstr>Презентация PowerPoint</vt:lpstr>
      <vt:lpstr>ИТОГОВАЯ АТТЕСТАЦИЯ 9, 11 КЛАССОВ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биология</cp:lastModifiedBy>
  <cp:revision>10</cp:revision>
  <dcterms:created xsi:type="dcterms:W3CDTF">2026-01-20T04:54:37Z</dcterms:created>
  <dcterms:modified xsi:type="dcterms:W3CDTF">2026-01-20T09:54:57Z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2026-01-20T00:00:00Z</vt:filetime>
  </property>
  <property fmtid="{D5CDD505-2E9C-101B-9397-08002B2CF9AE}" pid="5" name="Producer">
    <vt:lpwstr>www.ilovepdf.com</vt:lpwstr>
  </property>
</Properties>
</file>